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60" r:id="rId8"/>
    <p:sldId id="261" r:id="rId9"/>
    <p:sldId id="262" r:id="rId10"/>
    <p:sldId id="276" r:id="rId11"/>
    <p:sldId id="277" r:id="rId12"/>
    <p:sldId id="278" r:id="rId13"/>
    <p:sldId id="279" r:id="rId14"/>
    <p:sldId id="280" r:id="rId15"/>
    <p:sldId id="263" r:id="rId16"/>
    <p:sldId id="264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0" autoAdjust="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Sheet1!$A$2:$A$5</c:f>
              <c:strCache>
                <c:ptCount val="4"/>
                <c:pt idx="2">
                  <c:v>Electric</c:v>
                </c:pt>
                <c:pt idx="3">
                  <c:v>Diesel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 formatCode="0%">
                  <c:v>0.70000000000000018</c:v>
                </c:pt>
                <c:pt idx="3" formatCode="0%">
                  <c:v>0.3000000000000001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2">
                  <c:v>Electric</c:v>
                </c:pt>
                <c:pt idx="3">
                  <c:v>Diesel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6"/>
  <c:chart>
    <c:title>
      <c:tx>
        <c:rich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c:rich>
      </c:tx>
      <c:layout/>
      <c:overlay val="1"/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0.11935987168270597"/>
          <c:y val="0.46006936632920914"/>
          <c:w val="0.71270505249343963"/>
          <c:h val="0.531448568928884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20%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elete val="1"/>
          </c:dLbls>
          <c:cat>
            <c:strRef>
              <c:f>Sheet1!$A$2:$A$5</c:f>
              <c:strCache>
                <c:ptCount val="2"/>
                <c:pt idx="0">
                  <c:v>&lt;$40,000</c:v>
                </c:pt>
                <c:pt idx="1">
                  <c:v>$40,000-$60,000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0557025857878939"/>
          <c:y val="0.42247637076935329"/>
          <c:w val="0.14041739574219916"/>
          <c:h val="9.8926592843687378E-2"/>
        </c:manualLayout>
      </c:layout>
      <c:overlay val="1"/>
    </c:legend>
    <c:plotVisOnly val="1"/>
    <c:dispBlanksAs val="zero"/>
    <c:showDLblsOverMax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2AE6E-E36D-4151-8B3E-B1CBC93B0CC5}" type="doc">
      <dgm:prSet loTypeId="urn:microsoft.com/office/officeart/2005/8/layout/gear1" loCatId="process" qsTypeId="urn:microsoft.com/office/officeart/2005/8/quickstyle/3d5" qsCatId="3D" csTypeId="urn:microsoft.com/office/officeart/2005/8/colors/accent1_2" csCatId="accent1" phldr="1"/>
      <dgm:spPr/>
    </dgm:pt>
    <dgm:pt modelId="{4C0035D9-42EF-4DEE-B63B-F0232A710046}">
      <dgm:prSet phldrT="[Text]"/>
      <dgm:spPr/>
      <dgm:t>
        <a:bodyPr/>
        <a:lstStyle/>
        <a:p>
          <a:r>
            <a:rPr lang="en-US" dirty="0" smtClean="0"/>
            <a:t>A survey conducted among AUB students </a:t>
          </a:r>
          <a:endParaRPr lang="en-US" dirty="0"/>
        </a:p>
      </dgm:t>
    </dgm:pt>
    <dgm:pt modelId="{E28991EB-1D30-443C-B6C7-939196520481}" type="parTrans" cxnId="{02C48E33-AC4A-4774-847A-D10527EC3B3A}">
      <dgm:prSet/>
      <dgm:spPr/>
      <dgm:t>
        <a:bodyPr/>
        <a:lstStyle/>
        <a:p>
          <a:endParaRPr lang="en-US"/>
        </a:p>
      </dgm:t>
    </dgm:pt>
    <dgm:pt modelId="{D69D2D7D-C070-43A0-B77D-845B86265811}" type="sibTrans" cxnId="{02C48E33-AC4A-4774-847A-D10527EC3B3A}">
      <dgm:prSet/>
      <dgm:spPr/>
      <dgm:t>
        <a:bodyPr/>
        <a:lstStyle/>
        <a:p>
          <a:endParaRPr lang="en-US" dirty="0"/>
        </a:p>
      </dgm:t>
    </dgm:pt>
    <dgm:pt modelId="{6200C3BC-919E-4E7B-99BD-D8F3C3805A88}">
      <dgm:prSet phldrT="[Text]" custT="1"/>
      <dgm:spPr/>
      <dgm:t>
        <a:bodyPr/>
        <a:lstStyle/>
        <a:p>
          <a:r>
            <a:rPr lang="en-US" sz="1200" dirty="0" smtClean="0"/>
            <a:t>Brainstorming</a:t>
          </a:r>
          <a:endParaRPr lang="en-US" sz="1200" dirty="0"/>
        </a:p>
      </dgm:t>
    </dgm:pt>
    <dgm:pt modelId="{B8549AC5-3686-41DB-962E-B490881EAD15}" type="parTrans" cxnId="{8FE3646E-0E41-44DC-A327-364AB4217348}">
      <dgm:prSet/>
      <dgm:spPr/>
      <dgm:t>
        <a:bodyPr/>
        <a:lstStyle/>
        <a:p>
          <a:endParaRPr lang="en-US"/>
        </a:p>
      </dgm:t>
    </dgm:pt>
    <dgm:pt modelId="{7C362928-CDE3-4C80-AFE7-AED5A0D928C7}" type="sibTrans" cxnId="{8FE3646E-0E41-44DC-A327-364AB4217348}">
      <dgm:prSet/>
      <dgm:spPr/>
      <dgm:t>
        <a:bodyPr/>
        <a:lstStyle/>
        <a:p>
          <a:endParaRPr lang="en-US" dirty="0"/>
        </a:p>
      </dgm:t>
    </dgm:pt>
    <dgm:pt modelId="{E9A0D390-9AA7-4398-83C9-7A81D46CA511}">
      <dgm:prSet phldrT="[Text]"/>
      <dgm:spPr/>
      <dgm:t>
        <a:bodyPr/>
        <a:lstStyle/>
        <a:p>
          <a:endParaRPr lang="en-US"/>
        </a:p>
      </dgm:t>
    </dgm:pt>
    <dgm:pt modelId="{1D9CA3F8-C6A6-4A9E-A070-FB8B96567405}" type="parTrans" cxnId="{E5E64426-E99C-48F6-A2D6-AE5CEF570DF6}">
      <dgm:prSet/>
      <dgm:spPr/>
      <dgm:t>
        <a:bodyPr/>
        <a:lstStyle/>
        <a:p>
          <a:endParaRPr lang="en-US"/>
        </a:p>
      </dgm:t>
    </dgm:pt>
    <dgm:pt modelId="{D5BC97BB-336D-4C72-99A3-A725836B85A3}" type="sibTrans" cxnId="{E5E64426-E99C-48F6-A2D6-AE5CEF570DF6}">
      <dgm:prSet/>
      <dgm:spPr/>
      <dgm:t>
        <a:bodyPr/>
        <a:lstStyle/>
        <a:p>
          <a:endParaRPr lang="en-US"/>
        </a:p>
      </dgm:t>
    </dgm:pt>
    <dgm:pt modelId="{C8058820-17CA-4643-A971-D5BE90B8D50F}">
      <dgm:prSet/>
      <dgm:spPr/>
      <dgm:t>
        <a:bodyPr/>
        <a:lstStyle/>
        <a:p>
          <a:endParaRPr lang="en-US" dirty="0"/>
        </a:p>
      </dgm:t>
    </dgm:pt>
    <dgm:pt modelId="{3A36B491-25F9-435A-B2C3-467924FDEFFF}" type="parTrans" cxnId="{8DBC3F72-7D83-4803-8A44-862F12A26EFC}">
      <dgm:prSet/>
      <dgm:spPr/>
      <dgm:t>
        <a:bodyPr/>
        <a:lstStyle/>
        <a:p>
          <a:endParaRPr lang="en-US"/>
        </a:p>
      </dgm:t>
    </dgm:pt>
    <dgm:pt modelId="{B6510AA3-5FC6-4A7C-83EE-789D45D96347}" type="sibTrans" cxnId="{8DBC3F72-7D83-4803-8A44-862F12A26EFC}">
      <dgm:prSet/>
      <dgm:spPr/>
      <dgm:t>
        <a:bodyPr/>
        <a:lstStyle/>
        <a:p>
          <a:endParaRPr lang="en-US"/>
        </a:p>
      </dgm:t>
    </dgm:pt>
    <dgm:pt modelId="{D66D6A90-428B-42CE-AD9A-193CF1A251B5}">
      <dgm:prSet custT="1"/>
      <dgm:spPr/>
      <dgm:t>
        <a:bodyPr/>
        <a:lstStyle/>
        <a:p>
          <a:r>
            <a:rPr lang="en-US" sz="1600" dirty="0" smtClean="0"/>
            <a:t>Browsing the internet</a:t>
          </a:r>
          <a:endParaRPr lang="en-US" sz="1600" dirty="0"/>
        </a:p>
      </dgm:t>
    </dgm:pt>
    <dgm:pt modelId="{AB0B11F1-5C8F-4A13-A7CD-E029334FAD21}" type="parTrans" cxnId="{90EC3F11-5E94-424B-AB21-5D835E5F05A6}">
      <dgm:prSet/>
      <dgm:spPr/>
      <dgm:t>
        <a:bodyPr/>
        <a:lstStyle/>
        <a:p>
          <a:endParaRPr lang="en-US"/>
        </a:p>
      </dgm:t>
    </dgm:pt>
    <dgm:pt modelId="{9B6583AE-2A6D-4A45-86EA-BEE7E953172E}" type="sibTrans" cxnId="{90EC3F11-5E94-424B-AB21-5D835E5F05A6}">
      <dgm:prSet/>
      <dgm:spPr/>
      <dgm:t>
        <a:bodyPr/>
        <a:lstStyle/>
        <a:p>
          <a:endParaRPr lang="en-US" dirty="0"/>
        </a:p>
      </dgm:t>
    </dgm:pt>
    <dgm:pt modelId="{FA04540E-2A34-4B65-96C8-E3166E4E950D}" type="pres">
      <dgm:prSet presAssocID="{0102AE6E-E36D-4151-8B3E-B1CBC93B0CC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098C3E-691A-4B58-A17E-8DD9322CC7A5}" type="pres">
      <dgm:prSet presAssocID="{4C0035D9-42EF-4DEE-B63B-F0232A71004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4A509-27ED-4E58-8946-694785EA790C}" type="pres">
      <dgm:prSet presAssocID="{4C0035D9-42EF-4DEE-B63B-F0232A710046}" presName="gear1srcNode" presStyleLbl="node1" presStyleIdx="0" presStyleCnt="3"/>
      <dgm:spPr/>
      <dgm:t>
        <a:bodyPr/>
        <a:lstStyle/>
        <a:p>
          <a:endParaRPr lang="en-US"/>
        </a:p>
      </dgm:t>
    </dgm:pt>
    <dgm:pt modelId="{D875BEBC-CBF7-45B1-ACD5-FAA122A14196}" type="pres">
      <dgm:prSet presAssocID="{4C0035D9-42EF-4DEE-B63B-F0232A710046}" presName="gear1dstNode" presStyleLbl="node1" presStyleIdx="0" presStyleCnt="3"/>
      <dgm:spPr/>
      <dgm:t>
        <a:bodyPr/>
        <a:lstStyle/>
        <a:p>
          <a:endParaRPr lang="en-US"/>
        </a:p>
      </dgm:t>
    </dgm:pt>
    <dgm:pt modelId="{321C13E4-BF66-4B0E-BBB5-F79F5F41B511}" type="pres">
      <dgm:prSet presAssocID="{6200C3BC-919E-4E7B-99BD-D8F3C3805A8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9703-E356-4B86-B04B-B4ED1BF083DA}" type="pres">
      <dgm:prSet presAssocID="{6200C3BC-919E-4E7B-99BD-D8F3C3805A88}" presName="gear2srcNode" presStyleLbl="node1" presStyleIdx="1" presStyleCnt="3"/>
      <dgm:spPr/>
      <dgm:t>
        <a:bodyPr/>
        <a:lstStyle/>
        <a:p>
          <a:endParaRPr lang="en-US"/>
        </a:p>
      </dgm:t>
    </dgm:pt>
    <dgm:pt modelId="{062CA235-2944-4189-9874-B896EEB480DA}" type="pres">
      <dgm:prSet presAssocID="{6200C3BC-919E-4E7B-99BD-D8F3C3805A88}" presName="gear2dstNode" presStyleLbl="node1" presStyleIdx="1" presStyleCnt="3"/>
      <dgm:spPr/>
      <dgm:t>
        <a:bodyPr/>
        <a:lstStyle/>
        <a:p>
          <a:endParaRPr lang="en-US"/>
        </a:p>
      </dgm:t>
    </dgm:pt>
    <dgm:pt modelId="{2D563D8F-7BE0-40B3-A6A1-D7D806FD769A}" type="pres">
      <dgm:prSet presAssocID="{D66D6A90-428B-42CE-AD9A-193CF1A251B5}" presName="gear3" presStyleLbl="node1" presStyleIdx="2" presStyleCnt="3"/>
      <dgm:spPr/>
      <dgm:t>
        <a:bodyPr/>
        <a:lstStyle/>
        <a:p>
          <a:endParaRPr lang="en-US"/>
        </a:p>
      </dgm:t>
    </dgm:pt>
    <dgm:pt modelId="{3805EC30-433A-4EDA-9911-1144B7586B19}" type="pres">
      <dgm:prSet presAssocID="{D66D6A90-428B-42CE-AD9A-193CF1A251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461C5-B3E9-4D9C-836B-95C32BC9D661}" type="pres">
      <dgm:prSet presAssocID="{D66D6A90-428B-42CE-AD9A-193CF1A251B5}" presName="gear3srcNode" presStyleLbl="node1" presStyleIdx="2" presStyleCnt="3"/>
      <dgm:spPr/>
      <dgm:t>
        <a:bodyPr/>
        <a:lstStyle/>
        <a:p>
          <a:endParaRPr lang="en-US"/>
        </a:p>
      </dgm:t>
    </dgm:pt>
    <dgm:pt modelId="{1AB12F35-4F70-4CD2-9D7F-9E26F3C28BE4}" type="pres">
      <dgm:prSet presAssocID="{D66D6A90-428B-42CE-AD9A-193CF1A251B5}" presName="gear3dstNode" presStyleLbl="node1" presStyleIdx="2" presStyleCnt="3"/>
      <dgm:spPr/>
      <dgm:t>
        <a:bodyPr/>
        <a:lstStyle/>
        <a:p>
          <a:endParaRPr lang="en-US"/>
        </a:p>
      </dgm:t>
    </dgm:pt>
    <dgm:pt modelId="{EA41E7E1-8AB7-436C-AB55-BAD4A7999A23}" type="pres">
      <dgm:prSet presAssocID="{D69D2D7D-C070-43A0-B77D-845B8626581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C4989EB-E413-4AFC-B8F1-5F58150C8B5F}" type="pres">
      <dgm:prSet presAssocID="{7C362928-CDE3-4C80-AFE7-AED5A0D928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6E6F4B8-3BED-4F83-B266-C4BCAB86BB29}" type="pres">
      <dgm:prSet presAssocID="{9B6583AE-2A6D-4A45-86EA-BEE7E953172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C554E3E-59C1-414A-9440-F34179D3C438}" type="presOf" srcId="{4C0035D9-42EF-4DEE-B63B-F0232A710046}" destId="{D2B4A509-27ED-4E58-8946-694785EA790C}" srcOrd="1" destOrd="0" presId="urn:microsoft.com/office/officeart/2005/8/layout/gear1"/>
    <dgm:cxn modelId="{3F462FB0-8D47-4A07-9F6D-3828DE2AD898}" type="presOf" srcId="{4C0035D9-42EF-4DEE-B63B-F0232A710046}" destId="{D875BEBC-CBF7-45B1-ACD5-FAA122A14196}" srcOrd="2" destOrd="0" presId="urn:microsoft.com/office/officeart/2005/8/layout/gear1"/>
    <dgm:cxn modelId="{2AA57C2E-E4CE-4BB7-A70F-06B99EFC38DD}" type="presOf" srcId="{D66D6A90-428B-42CE-AD9A-193CF1A251B5}" destId="{1AB12F35-4F70-4CD2-9D7F-9E26F3C28BE4}" srcOrd="3" destOrd="0" presId="urn:microsoft.com/office/officeart/2005/8/layout/gear1"/>
    <dgm:cxn modelId="{30A32084-4373-4F0E-963D-FA24235B1198}" type="presOf" srcId="{D66D6A90-428B-42CE-AD9A-193CF1A251B5}" destId="{86C461C5-B3E9-4D9C-836B-95C32BC9D661}" srcOrd="2" destOrd="0" presId="urn:microsoft.com/office/officeart/2005/8/layout/gear1"/>
    <dgm:cxn modelId="{68818CF6-30D2-4CF5-BF89-E9E2A509A4F3}" type="presOf" srcId="{9B6583AE-2A6D-4A45-86EA-BEE7E953172E}" destId="{36E6F4B8-3BED-4F83-B266-C4BCAB86BB29}" srcOrd="0" destOrd="0" presId="urn:microsoft.com/office/officeart/2005/8/layout/gear1"/>
    <dgm:cxn modelId="{2620E3D6-5A9C-47E3-8EC8-FE66F444266F}" type="presOf" srcId="{D66D6A90-428B-42CE-AD9A-193CF1A251B5}" destId="{3805EC30-433A-4EDA-9911-1144B7586B19}" srcOrd="1" destOrd="0" presId="urn:microsoft.com/office/officeart/2005/8/layout/gear1"/>
    <dgm:cxn modelId="{5F7C41A8-3FAF-4E58-A79B-58BF6E5FC5A9}" type="presOf" srcId="{6200C3BC-919E-4E7B-99BD-D8F3C3805A88}" destId="{062CA235-2944-4189-9874-B896EEB480DA}" srcOrd="2" destOrd="0" presId="urn:microsoft.com/office/officeart/2005/8/layout/gear1"/>
    <dgm:cxn modelId="{8FE3646E-0E41-44DC-A327-364AB4217348}" srcId="{0102AE6E-E36D-4151-8B3E-B1CBC93B0CC5}" destId="{6200C3BC-919E-4E7B-99BD-D8F3C3805A88}" srcOrd="1" destOrd="0" parTransId="{B8549AC5-3686-41DB-962E-B490881EAD15}" sibTransId="{7C362928-CDE3-4C80-AFE7-AED5A0D928C7}"/>
    <dgm:cxn modelId="{90EC3F11-5E94-424B-AB21-5D835E5F05A6}" srcId="{0102AE6E-E36D-4151-8B3E-B1CBC93B0CC5}" destId="{D66D6A90-428B-42CE-AD9A-193CF1A251B5}" srcOrd="2" destOrd="0" parTransId="{AB0B11F1-5C8F-4A13-A7CD-E029334FAD21}" sibTransId="{9B6583AE-2A6D-4A45-86EA-BEE7E953172E}"/>
    <dgm:cxn modelId="{14796154-7617-416E-A62C-E5BC6F142055}" type="presOf" srcId="{6200C3BC-919E-4E7B-99BD-D8F3C3805A88}" destId="{321C13E4-BF66-4B0E-BBB5-F79F5F41B511}" srcOrd="0" destOrd="0" presId="urn:microsoft.com/office/officeart/2005/8/layout/gear1"/>
    <dgm:cxn modelId="{CD1D5866-E028-4E5F-B86C-98BAE240FA26}" type="presOf" srcId="{4C0035D9-42EF-4DEE-B63B-F0232A710046}" destId="{11098C3E-691A-4B58-A17E-8DD9322CC7A5}" srcOrd="0" destOrd="0" presId="urn:microsoft.com/office/officeart/2005/8/layout/gear1"/>
    <dgm:cxn modelId="{8DBC3F72-7D83-4803-8A44-862F12A26EFC}" srcId="{0102AE6E-E36D-4151-8B3E-B1CBC93B0CC5}" destId="{C8058820-17CA-4643-A971-D5BE90B8D50F}" srcOrd="3" destOrd="0" parTransId="{3A36B491-25F9-435A-B2C3-467924FDEFFF}" sibTransId="{B6510AA3-5FC6-4A7C-83EE-789D45D96347}"/>
    <dgm:cxn modelId="{02C48E33-AC4A-4774-847A-D10527EC3B3A}" srcId="{0102AE6E-E36D-4151-8B3E-B1CBC93B0CC5}" destId="{4C0035D9-42EF-4DEE-B63B-F0232A710046}" srcOrd="0" destOrd="0" parTransId="{E28991EB-1D30-443C-B6C7-939196520481}" sibTransId="{D69D2D7D-C070-43A0-B77D-845B86265811}"/>
    <dgm:cxn modelId="{FC8E9C7B-D424-4A03-8C41-D139C13FC057}" type="presOf" srcId="{D69D2D7D-C070-43A0-B77D-845B86265811}" destId="{EA41E7E1-8AB7-436C-AB55-BAD4A7999A23}" srcOrd="0" destOrd="0" presId="urn:microsoft.com/office/officeart/2005/8/layout/gear1"/>
    <dgm:cxn modelId="{34595195-3228-4037-89BC-4F2932270F1C}" type="presOf" srcId="{0102AE6E-E36D-4151-8B3E-B1CBC93B0CC5}" destId="{FA04540E-2A34-4B65-96C8-E3166E4E950D}" srcOrd="0" destOrd="0" presId="urn:microsoft.com/office/officeart/2005/8/layout/gear1"/>
    <dgm:cxn modelId="{A48971FA-D383-4F2A-93B0-6972ACAFAA4C}" type="presOf" srcId="{D66D6A90-428B-42CE-AD9A-193CF1A251B5}" destId="{2D563D8F-7BE0-40B3-A6A1-D7D806FD769A}" srcOrd="0" destOrd="0" presId="urn:microsoft.com/office/officeart/2005/8/layout/gear1"/>
    <dgm:cxn modelId="{B8D4FA29-681C-4EEB-A508-6770E2FD27C7}" type="presOf" srcId="{7C362928-CDE3-4C80-AFE7-AED5A0D928C7}" destId="{7C4989EB-E413-4AFC-B8F1-5F58150C8B5F}" srcOrd="0" destOrd="0" presId="urn:microsoft.com/office/officeart/2005/8/layout/gear1"/>
    <dgm:cxn modelId="{E5E64426-E99C-48F6-A2D6-AE5CEF570DF6}" srcId="{0102AE6E-E36D-4151-8B3E-B1CBC93B0CC5}" destId="{E9A0D390-9AA7-4398-83C9-7A81D46CA511}" srcOrd="4" destOrd="0" parTransId="{1D9CA3F8-C6A6-4A9E-A070-FB8B96567405}" sibTransId="{D5BC97BB-336D-4C72-99A3-A725836B85A3}"/>
    <dgm:cxn modelId="{7296122F-9656-4108-9F8F-D93106BECCB9}" type="presOf" srcId="{6200C3BC-919E-4E7B-99BD-D8F3C3805A88}" destId="{FF559703-E356-4B86-B04B-B4ED1BF083DA}" srcOrd="1" destOrd="0" presId="urn:microsoft.com/office/officeart/2005/8/layout/gear1"/>
    <dgm:cxn modelId="{64667C6B-75F6-4601-B096-51E77FEFBC31}" type="presParOf" srcId="{FA04540E-2A34-4B65-96C8-E3166E4E950D}" destId="{11098C3E-691A-4B58-A17E-8DD9322CC7A5}" srcOrd="0" destOrd="0" presId="urn:microsoft.com/office/officeart/2005/8/layout/gear1"/>
    <dgm:cxn modelId="{AE0D4976-70F4-4569-B2A4-C5ABA8075BC2}" type="presParOf" srcId="{FA04540E-2A34-4B65-96C8-E3166E4E950D}" destId="{D2B4A509-27ED-4E58-8946-694785EA790C}" srcOrd="1" destOrd="0" presId="urn:microsoft.com/office/officeart/2005/8/layout/gear1"/>
    <dgm:cxn modelId="{B29F9DE4-F321-4F87-97B7-76B5F161C51C}" type="presParOf" srcId="{FA04540E-2A34-4B65-96C8-E3166E4E950D}" destId="{D875BEBC-CBF7-45B1-ACD5-FAA122A14196}" srcOrd="2" destOrd="0" presId="urn:microsoft.com/office/officeart/2005/8/layout/gear1"/>
    <dgm:cxn modelId="{9DEE3876-025B-4E72-A2D5-A33370F2AB4D}" type="presParOf" srcId="{FA04540E-2A34-4B65-96C8-E3166E4E950D}" destId="{321C13E4-BF66-4B0E-BBB5-F79F5F41B511}" srcOrd="3" destOrd="0" presId="urn:microsoft.com/office/officeart/2005/8/layout/gear1"/>
    <dgm:cxn modelId="{CFAA7E89-8B5C-4319-A828-280056840543}" type="presParOf" srcId="{FA04540E-2A34-4B65-96C8-E3166E4E950D}" destId="{FF559703-E356-4B86-B04B-B4ED1BF083DA}" srcOrd="4" destOrd="0" presId="urn:microsoft.com/office/officeart/2005/8/layout/gear1"/>
    <dgm:cxn modelId="{0F0841AF-082A-4AAC-AAF7-8CAA51812D35}" type="presParOf" srcId="{FA04540E-2A34-4B65-96C8-E3166E4E950D}" destId="{062CA235-2944-4189-9874-B896EEB480DA}" srcOrd="5" destOrd="0" presId="urn:microsoft.com/office/officeart/2005/8/layout/gear1"/>
    <dgm:cxn modelId="{1F264D9A-BB27-4E4D-99A1-C04033713B54}" type="presParOf" srcId="{FA04540E-2A34-4B65-96C8-E3166E4E950D}" destId="{2D563D8F-7BE0-40B3-A6A1-D7D806FD769A}" srcOrd="6" destOrd="0" presId="urn:microsoft.com/office/officeart/2005/8/layout/gear1"/>
    <dgm:cxn modelId="{4DC2CDA4-3CF1-4729-A8A2-CF17725574B7}" type="presParOf" srcId="{FA04540E-2A34-4B65-96C8-E3166E4E950D}" destId="{3805EC30-433A-4EDA-9911-1144B7586B19}" srcOrd="7" destOrd="0" presId="urn:microsoft.com/office/officeart/2005/8/layout/gear1"/>
    <dgm:cxn modelId="{D22C16D8-488A-43E6-8D4D-36A54F29866E}" type="presParOf" srcId="{FA04540E-2A34-4B65-96C8-E3166E4E950D}" destId="{86C461C5-B3E9-4D9C-836B-95C32BC9D661}" srcOrd="8" destOrd="0" presId="urn:microsoft.com/office/officeart/2005/8/layout/gear1"/>
    <dgm:cxn modelId="{CD5454C7-15EE-49B4-B818-B13F0E635E4D}" type="presParOf" srcId="{FA04540E-2A34-4B65-96C8-E3166E4E950D}" destId="{1AB12F35-4F70-4CD2-9D7F-9E26F3C28BE4}" srcOrd="9" destOrd="0" presId="urn:microsoft.com/office/officeart/2005/8/layout/gear1"/>
    <dgm:cxn modelId="{F305FCA4-4ED2-4B2A-A929-9B795EAAE1CF}" type="presParOf" srcId="{FA04540E-2A34-4B65-96C8-E3166E4E950D}" destId="{EA41E7E1-8AB7-436C-AB55-BAD4A7999A23}" srcOrd="10" destOrd="0" presId="urn:microsoft.com/office/officeart/2005/8/layout/gear1"/>
    <dgm:cxn modelId="{BAF8C860-4A3C-4428-B46B-50CEB27CD0A7}" type="presParOf" srcId="{FA04540E-2A34-4B65-96C8-E3166E4E950D}" destId="{7C4989EB-E413-4AFC-B8F1-5F58150C8B5F}" srcOrd="11" destOrd="0" presId="urn:microsoft.com/office/officeart/2005/8/layout/gear1"/>
    <dgm:cxn modelId="{09323439-5F04-4379-AC39-E2C9EEF6FCE1}" type="presParOf" srcId="{FA04540E-2A34-4B65-96C8-E3166E4E950D}" destId="{36E6F4B8-3BED-4F83-B266-C4BCAB86BB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98C3E-691A-4B58-A17E-8DD9322CC7A5}">
      <dsp:nvSpPr>
        <dsp:cNvPr id="0" name=""/>
        <dsp:cNvSpPr/>
      </dsp:nvSpPr>
      <dsp:spPr>
        <a:xfrm>
          <a:off x="4118610" y="2366010"/>
          <a:ext cx="2891790" cy="28917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survey conducted among AUB students </a:t>
          </a:r>
          <a:endParaRPr lang="en-US" sz="2400" kern="1200" dirty="0"/>
        </a:p>
      </dsp:txBody>
      <dsp:txXfrm>
        <a:off x="4118610" y="2366010"/>
        <a:ext cx="2891790" cy="2891790"/>
      </dsp:txXfrm>
    </dsp:sp>
    <dsp:sp modelId="{321C13E4-BF66-4B0E-BBB5-F79F5F41B511}">
      <dsp:nvSpPr>
        <dsp:cNvPr id="0" name=""/>
        <dsp:cNvSpPr/>
      </dsp:nvSpPr>
      <dsp:spPr>
        <a:xfrm>
          <a:off x="2436114" y="1682496"/>
          <a:ext cx="2103120" cy="21031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Brainstorming</a:t>
          </a:r>
          <a:endParaRPr lang="en-US" sz="1200" kern="1200" dirty="0"/>
        </a:p>
      </dsp:txBody>
      <dsp:txXfrm>
        <a:off x="2436114" y="1682496"/>
        <a:ext cx="2103120" cy="2103120"/>
      </dsp:txXfrm>
    </dsp:sp>
    <dsp:sp modelId="{2D563D8F-7BE0-40B3-A6A1-D7D806FD769A}">
      <dsp:nvSpPr>
        <dsp:cNvPr id="0" name=""/>
        <dsp:cNvSpPr/>
      </dsp:nvSpPr>
      <dsp:spPr>
        <a:xfrm rot="20700000">
          <a:off x="3614075" y="231557"/>
          <a:ext cx="2060628" cy="206062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Browsing the internet</a:t>
          </a:r>
          <a:endParaRPr lang="en-US" sz="1600" kern="1200" dirty="0"/>
        </a:p>
      </dsp:txBody>
      <dsp:txXfrm>
        <a:off x="4066032" y="683514"/>
        <a:ext cx="1156716" cy="1156716"/>
      </dsp:txXfrm>
    </dsp:sp>
    <dsp:sp modelId="{EA41E7E1-8AB7-436C-AB55-BAD4A7999A23}">
      <dsp:nvSpPr>
        <dsp:cNvPr id="0" name=""/>
        <dsp:cNvSpPr/>
      </dsp:nvSpPr>
      <dsp:spPr>
        <a:xfrm>
          <a:off x="3908102" y="1922871"/>
          <a:ext cx="3701491" cy="3701491"/>
        </a:xfrm>
        <a:prstGeom prst="circularArrow">
          <a:avLst>
            <a:gd name="adj1" fmla="val 4687"/>
            <a:gd name="adj2" fmla="val 299029"/>
            <a:gd name="adj3" fmla="val 2536815"/>
            <a:gd name="adj4" fmla="val 1581749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989EB-E413-4AFC-B8F1-5F58150C8B5F}">
      <dsp:nvSpPr>
        <dsp:cNvPr id="0" name=""/>
        <dsp:cNvSpPr/>
      </dsp:nvSpPr>
      <dsp:spPr>
        <a:xfrm>
          <a:off x="2063655" y="1212591"/>
          <a:ext cx="2689364" cy="26893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6F4B8-3BED-4F83-B266-C4BCAB86BB29}">
      <dsp:nvSpPr>
        <dsp:cNvPr id="0" name=""/>
        <dsp:cNvSpPr/>
      </dsp:nvSpPr>
      <dsp:spPr>
        <a:xfrm>
          <a:off x="3137431" y="-224361"/>
          <a:ext cx="2899676" cy="28996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0.4209</cdr:y>
    </cdr:from>
    <cdr:to>
      <cdr:x>0.40741</cdr:x>
      <cdr:y>0.48825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19050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$40,000-$60,000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0.03704</cdr:x>
      <cdr:y>0.05051</cdr:y>
    </cdr:from>
    <cdr:to>
      <cdr:x>0.97222</cdr:x>
      <cdr:y>0.30305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228600"/>
          <a:ext cx="76962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200" dirty="0" smtClean="0">
              <a:solidFill>
                <a:schemeClr val="tx1"/>
              </a:solidFill>
            </a:rPr>
            <a:t>The amount of money that the students are willing to pay for an electric car is shown in the pie cart below:</a:t>
          </a:r>
        </a:p>
        <a:p xmlns:a="http://schemas.openxmlformats.org/drawingml/2006/main">
          <a:endParaRPr lang="en-US" sz="22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AUB\Year%20One\Fall%202011-2012\ENG%20206\The%20New%20BMW%20Efficient%20Dynamics%20Engine%20Family%20-%20YouTube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90079740_high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BMW’s Green Project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Nizar Kabbani      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Rajab Ghazzawi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Diala Lababidi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Hydrogen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/>
            <a:r>
              <a:rPr lang="en-US" dirty="0" smtClean="0"/>
              <a:t>Hydrogen-powered engines only release water in liquid and vapor form. </a:t>
            </a:r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EQ. of Combustion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1"/>
            <a:ext cx="1600200" cy="1828799"/>
          </a:xfrm>
        </p:spPr>
        <p:txBody>
          <a:bodyPr>
            <a:normAutofit fontScale="77500" lnSpcReduction="20000"/>
          </a:bodyPr>
          <a:lstStyle/>
          <a:p>
            <a:endParaRPr lang="en-US" sz="6000" dirty="0" smtClean="0"/>
          </a:p>
          <a:p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2H</a:t>
            </a:r>
            <a:r>
              <a:rPr lang="en-US" sz="6000" baseline="-25000" dirty="0" smtClean="0"/>
              <a:t>2</a:t>
            </a:r>
            <a:endParaRPr lang="en-US" sz="6000" baseline="-25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52600" y="1600200"/>
            <a:ext cx="1905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lvl="0" indent="-292100">
              <a:buClr>
                <a:schemeClr val="accent1"/>
              </a:buClr>
              <a:buSzPct val="70000"/>
            </a:pPr>
            <a:r>
              <a:rPr lang="en-US" sz="4700" dirty="0" smtClean="0"/>
              <a:t>+ O</a:t>
            </a:r>
            <a:r>
              <a:rPr lang="en-US" sz="4700" baseline="-25000" dirty="0" smtClean="0"/>
              <a:t>2</a:t>
            </a:r>
            <a:endParaRPr kumimoji="0" lang="en-US" sz="47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429000" y="1600200"/>
            <a:ext cx="3048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lvl="0" indent="-292100">
              <a:buClr>
                <a:schemeClr val="accent1"/>
              </a:buClr>
              <a:buSzPct val="70000"/>
            </a:pPr>
            <a:r>
              <a:rPr lang="en-US" sz="4800" dirty="0" smtClean="0">
                <a:sym typeface="Wingdings" pitchFamily="2" charset="2"/>
              </a:rPr>
              <a:t></a:t>
            </a:r>
            <a:r>
              <a:rPr lang="en-US" sz="4800" dirty="0" smtClean="0"/>
              <a:t> 2H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Hydrogen 7 series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first “production-ready hydrogen vehicle”.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Hy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5848350" cy="3376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W-Hydrogen 7 2007 #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Didn’t reach popularity because of lack of advertisement.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Monetary and energy costs greater than that of a normal car.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Producing hydrogen requires techniques harmful to the environment.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EQ. of Electrolysis</a:t>
            </a:r>
            <a:endParaRPr lang="en-US" dirty="0"/>
          </a:p>
        </p:txBody>
      </p:sp>
      <p:pic>
        <p:nvPicPr>
          <p:cNvPr id="4" name="Content Placeholder 3" descr="electr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686800" cy="5181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Minimizing the drag coefficient caused by the car body’s resistance to wind during motion.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Engine more efficient by reducing internal friction which would mean that it wears out slower than is usually the case.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Efficient Dynamics</a:t>
            </a:r>
            <a:endParaRPr lang="en-US" dirty="0"/>
          </a:p>
        </p:txBody>
      </p:sp>
      <p:pic>
        <p:nvPicPr>
          <p:cNvPr id="11" name="The New BMW Efficient Dynamics Engine Family - YouTub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8763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6" name="Content Placeholder 5" descr="surv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534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and Data 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research was distributed equally between both genders.</a:t>
            </a:r>
          </a:p>
          <a:p>
            <a:r>
              <a:rPr lang="en-US" dirty="0" smtClean="0"/>
              <a:t>The type of cars students preferred is summarized in the chart below:</a:t>
            </a:r>
          </a:p>
          <a:p>
            <a:endParaRPr lang="en-US" dirty="0"/>
          </a:p>
        </p:txBody>
      </p:sp>
      <p:graphicFrame>
        <p:nvGraphicFramePr>
          <p:cNvPr id="6" name="C 1"/>
          <p:cNvGraphicFramePr/>
          <p:nvPr/>
        </p:nvGraphicFramePr>
        <p:xfrm>
          <a:off x="1828800" y="3657600"/>
          <a:ext cx="5270500" cy="299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of the students ranked BMW on a scale between 7-10. This shows that BMW is widely recognized for its unique cars and engines, and can successfully accomplish a project.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_Dept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267200"/>
            <a:ext cx="152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Diala Lababidi</a:t>
            </a:r>
          </a:p>
          <a:p>
            <a:pPr>
              <a:buNone/>
            </a:pPr>
            <a:r>
              <a:rPr lang="en-US" dirty="0" smtClean="0"/>
              <a:t>	   Chemical Engineer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Nizar Kabbani</a:t>
            </a:r>
          </a:p>
          <a:p>
            <a:pPr>
              <a:buNone/>
            </a:pPr>
            <a:r>
              <a:rPr lang="en-US" dirty="0" smtClean="0"/>
              <a:t>	   Electric and Computer Engineer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Rajab Ghazzawi </a:t>
            </a:r>
          </a:p>
          <a:p>
            <a:pPr>
              <a:buNone/>
            </a:pPr>
            <a:r>
              <a:rPr lang="en-US" dirty="0" smtClean="0"/>
              <a:t>	   Computer and Communications Engineer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la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447800"/>
            <a:ext cx="1481137" cy="1371600"/>
          </a:xfrm>
          <a:prstGeom prst="rect">
            <a:avLst/>
          </a:prstGeom>
        </p:spPr>
      </p:pic>
      <p:pic>
        <p:nvPicPr>
          <p:cNvPr id="5" name="Picture 4" descr="Electronic-De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2895600"/>
            <a:ext cx="1524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  <p:graphicFrame>
        <p:nvGraphicFramePr>
          <p:cNvPr id="4" name="C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65% of the students thought that BMW’s Green Project will highly contribute to the reduction of pollution due to the following reasons:</a:t>
            </a:r>
          </a:p>
          <a:p>
            <a:pPr>
              <a:buNone/>
            </a:pPr>
            <a:r>
              <a:rPr lang="en-US" dirty="0" smtClean="0"/>
              <a:t>	1. BMW’s international and worldwide reputation.</a:t>
            </a:r>
          </a:p>
          <a:p>
            <a:pPr>
              <a:buNone/>
            </a:pPr>
            <a:r>
              <a:rPr lang="en-US" dirty="0" smtClean="0"/>
              <a:t>	2. BMW’s unique designs and cars that resemble excellent performance and durability. </a:t>
            </a:r>
          </a:p>
          <a:p>
            <a:pPr>
              <a:buNone/>
            </a:pPr>
            <a:r>
              <a:rPr lang="en-US" dirty="0" smtClean="0"/>
              <a:t>	3. BMW’s ability to use innovate approaches to accomplish their goals.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-1286668508-bg-bmw-concept-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392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3276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Benefits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operation of automobiles is responsible for 14% of the total amount of greenhouse gases.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Hybrid cars run on electric engines, gasoline engine is used only to recharge.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short, the amount of greenhouse gases released by this type of cars is minimal.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W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 are more likely to buy cars from a company that advertised itself as being “green”</a:t>
            </a:r>
          </a:p>
          <a:p>
            <a:pPr lvl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financial support from government</a:t>
            </a:r>
          </a:p>
          <a:p>
            <a:pPr lvl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“Green washing”: false statement that a technology is green in order to serve marketing and sales purposes.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-project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/>
          <a:lstStyle/>
          <a:p>
            <a:r>
              <a:rPr lang="en-US" dirty="0" smtClean="0"/>
              <a:t>i3 megacity car: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i8 sports hybrid car:</a:t>
            </a:r>
            <a:endParaRPr lang="en-US" dirty="0"/>
          </a:p>
        </p:txBody>
      </p:sp>
      <p:pic>
        <p:nvPicPr>
          <p:cNvPr id="6" name="Picture 5" descr="BMW-i3-Concept-Front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47801"/>
            <a:ext cx="4133850" cy="2438400"/>
          </a:xfrm>
          <a:prstGeom prst="rect">
            <a:avLst/>
          </a:prstGeom>
        </p:spPr>
      </p:pic>
      <p:pic>
        <p:nvPicPr>
          <p:cNvPr id="7" name="Picture 6" descr="BMW-i8-Concept-front-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962400"/>
            <a:ext cx="4114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i3</a:t>
            </a:r>
            <a:endParaRPr lang="en-US" dirty="0"/>
          </a:p>
        </p:txBody>
      </p:sp>
      <p:pic>
        <p:nvPicPr>
          <p:cNvPr id="6" name="BMW i3 Concept 360° View - YouTube.wm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686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of Both Worlds: i8</a:t>
            </a:r>
            <a:endParaRPr lang="en-US" dirty="0"/>
          </a:p>
        </p:txBody>
      </p:sp>
      <p:pic>
        <p:nvPicPr>
          <p:cNvPr id="5" name="BMW i8 Concept 360° View - YouTube.wm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686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344</TotalTime>
  <Words>379</Words>
  <Application>Microsoft Office PowerPoint</Application>
  <PresentationFormat>On-screen Show (4:3)</PresentationFormat>
  <Paragraphs>90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BMW’s Green Project</vt:lpstr>
      <vt:lpstr>The Researchers</vt:lpstr>
      <vt:lpstr>Research Methodology</vt:lpstr>
      <vt:lpstr>Environmental Benefits</vt:lpstr>
      <vt:lpstr>Continued</vt:lpstr>
      <vt:lpstr>Marketing</vt:lpstr>
      <vt:lpstr>i-project</vt:lpstr>
      <vt:lpstr>i3</vt:lpstr>
      <vt:lpstr>The Best of Both Worlds: i8</vt:lpstr>
      <vt:lpstr>Hydrogen Power</vt:lpstr>
      <vt:lpstr>EQ. of Combustion</vt:lpstr>
      <vt:lpstr>Hydrogen 7 series</vt:lpstr>
      <vt:lpstr>Hydrogen Cont’d</vt:lpstr>
      <vt:lpstr>EQ. of Electrolysis</vt:lpstr>
      <vt:lpstr>Efficient Dynamics</vt:lpstr>
      <vt:lpstr>Preview: Efficient Dynamics</vt:lpstr>
      <vt:lpstr>Survey</vt:lpstr>
      <vt:lpstr>Results and Data Analysis:</vt:lpstr>
      <vt:lpstr>Results Cont’d</vt:lpstr>
      <vt:lpstr>Chart</vt:lpstr>
      <vt:lpstr>Contribution</vt:lpstr>
      <vt:lpstr>Thank You!!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Rajab</dc:creator>
  <cp:lastModifiedBy>Rajab</cp:lastModifiedBy>
  <cp:revision>39</cp:revision>
  <dcterms:created xsi:type="dcterms:W3CDTF">2012-01-08T17:54:39Z</dcterms:created>
  <dcterms:modified xsi:type="dcterms:W3CDTF">2012-01-08T21:56:25Z</dcterms:modified>
</cp:coreProperties>
</file>